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70" r:id="rId5"/>
    <p:sldId id="258" r:id="rId6"/>
    <p:sldId id="262" r:id="rId7"/>
    <p:sldId id="259" r:id="rId8"/>
    <p:sldId id="264" r:id="rId9"/>
    <p:sldId id="263" r:id="rId10"/>
    <p:sldId id="267" r:id="rId11"/>
    <p:sldId id="273" r:id="rId12"/>
    <p:sldId id="269" r:id="rId13"/>
    <p:sldId id="271" r:id="rId14"/>
    <p:sldId id="272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66"/>
    <a:srgbClr val="660033"/>
    <a:srgbClr val="993300"/>
    <a:srgbClr val="33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COOPERAREA DESCENTRALIZATA </a:t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FRANCO-ROMANA </a:t>
            </a:r>
            <a:b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ILLE ET VILAINE - SIBIU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err="1" smtClean="0">
                <a:latin typeface="Algerian" pitchFamily="82" charset="0"/>
                <a:cs typeface="Arial" pitchFamily="34" charset="0"/>
              </a:rPr>
              <a:t>Proiect</a:t>
            </a:r>
            <a:r>
              <a:rPr lang="en-US" dirty="0" smtClean="0">
                <a:latin typeface="Algerian" pitchFamily="82" charset="0"/>
                <a:cs typeface="Arial" pitchFamily="34" charset="0"/>
              </a:rPr>
              <a:t>:</a:t>
            </a: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4000" b="1" dirty="0">
                <a:solidFill>
                  <a:srgbClr val="336600"/>
                </a:solidFill>
                <a:latin typeface="Curlz MT" pitchFamily="82" charset="0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336600"/>
                </a:solidFill>
                <a:latin typeface="Curlz MT" pitchFamily="82" charset="0"/>
                <a:cs typeface="Arial" pitchFamily="34" charset="0"/>
              </a:rPr>
              <a:t>   “CULINAR CULT “</a:t>
            </a:r>
          </a:p>
          <a:p>
            <a:pPr algn="ctr">
              <a:buNone/>
            </a:pPr>
            <a:r>
              <a:rPr lang="vi-VN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Valorificarea tezaurului alimentar tradițional în procesul dezvoltării rurale durabile</a:t>
            </a: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endParaRPr lang="ro-RO" dirty="0"/>
          </a:p>
          <a:p>
            <a:pPr algn="ctr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o-RO" dirty="0"/>
          </a:p>
          <a:p>
            <a:pPr algn="ctr">
              <a:buNone/>
            </a:pPr>
            <a:endParaRPr lang="ro-RO" dirty="0"/>
          </a:p>
          <a:p>
            <a:pPr algn="ctr">
              <a:buNone/>
            </a:pPr>
            <a:endParaRPr lang="en-US" dirty="0"/>
          </a:p>
        </p:txBody>
      </p:sp>
      <p:pic>
        <p:nvPicPr>
          <p:cNvPr id="6" name="Content Placeholder 3" descr="log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457200"/>
            <a:ext cx="1447800" cy="914400"/>
          </a:xfrm>
        </p:spPr>
      </p:pic>
      <p:pic>
        <p:nvPicPr>
          <p:cNvPr id="7" name="Picture 6" descr="Description: C:\Users\rocata\AppData\Local\Temp\FineReader11\media\image2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191000"/>
            <a:ext cx="47244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MESAJUL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PROIECTULUI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O comunitate puternică si sănătoasă se aşează mai ales pe iubire si nu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doar pe prosperitate.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Este vremea unei schimbări, a unei întoarceri la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firea lucrurilor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, la valorile dintru început ale creaţiei.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Proiectul </a:t>
            </a:r>
            <a:r>
              <a:rPr lang="ro-RO" b="1" dirty="0" smtClean="0">
                <a:solidFill>
                  <a:srgbClr val="006600"/>
                </a:solidFill>
                <a:latin typeface="Curlz MT" pitchFamily="82" charset="0"/>
              </a:rPr>
              <a:t>"Culinar Cult </a:t>
            </a:r>
            <a:r>
              <a:rPr lang="en-US" b="1" dirty="0" smtClean="0">
                <a:solidFill>
                  <a:srgbClr val="006600"/>
                </a:solidFill>
                <a:latin typeface="Curlz MT" pitchFamily="82" charset="0"/>
              </a:rPr>
              <a:t>“</a:t>
            </a:r>
            <a:r>
              <a:rPr lang="en-US" dirty="0" smtClean="0"/>
              <a:t> </a:t>
            </a: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ne propune tuturor o alternativă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la nepăsare şi apatie prin </a:t>
            </a:r>
            <a:r>
              <a:rPr lang="ro-RO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dragostea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pentru pământ, natură si tradiţie,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la ignoranţă prin </a:t>
            </a:r>
            <a:r>
              <a:rPr lang="ro-RO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trezirea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conştiinţei lucrurilor bine făcute,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la consumerism prin </a:t>
            </a:r>
            <a:r>
              <a:rPr lang="ro-RO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educarea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pentru un consum sănătos, ponderat, responsabil,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la egoism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prin </a:t>
            </a:r>
            <a:r>
              <a:rPr lang="ro-RO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conlucrarea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dintre </a:t>
            </a:r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aproapele orăşan şi omu' de la ţară,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 fiecare cu truda lui,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la izolare prin </a:t>
            </a:r>
            <a:r>
              <a:rPr lang="ro-RO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comuniune şi grijă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pentru toate şi toate.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Content Placeholder 3" descr="log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457199"/>
            <a:ext cx="1295400" cy="83820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SPRIJIN FINANCIAR ACORDAT DE: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Consiliul General Ille et Vilaine Franța :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					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75.000 euro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Contribuţie proprie (CNM ASTRA) :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				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19.845  euro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Consiliul Judeţean Sibiu :                        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				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20.000 euro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Total :  114.845 euro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log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457199"/>
            <a:ext cx="1295400" cy="83820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MEMBRII GRUPULUI DE COORDONARE  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AL PROIECTULUI: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Complexul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National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Muzeal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ASTRA Sibiu</a:t>
            </a:r>
          </a:p>
          <a:p>
            <a:pPr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indent="0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colaborare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cu:</a:t>
            </a:r>
          </a:p>
          <a:p>
            <a:pPr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0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Directia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Agricultura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Dezvoltare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Rurala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Sibiu</a:t>
            </a:r>
          </a:p>
          <a:p>
            <a:pPr indent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Asociatia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prietenie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Ille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Vilaine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Sibiu”</a:t>
            </a:r>
          </a:p>
          <a:p>
            <a:pPr indent="0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Asociatia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Judeteana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Turism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Sibiu</a:t>
            </a:r>
          </a:p>
          <a:p>
            <a:pPr indent="0">
              <a:lnSpc>
                <a:spcPct val="150000"/>
              </a:lnSpc>
            </a:pP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Asociaţia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Producătorilor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Produse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Tradiţionale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Ecologice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Mărginimea Sibiului”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2954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NECESITATEA IMPLEMENTARII 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ACESTUI PROIECT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Coordonarea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initiativelor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valorificare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produselor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mestesugurilor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traditionale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culturii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gastronomice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din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judetul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Sibiu;</a:t>
            </a:r>
          </a:p>
          <a:p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Promov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area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consumul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produselor tradiționale și ecologice, protecți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mediului înconjurător și relatie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economic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solidar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între mediul rural și mediul urban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vi-VN" b="1" dirty="0" smtClean="0">
                <a:latin typeface="Times New Roman" pitchFamily="18" charset="0"/>
                <a:cs typeface="Times New Roman" pitchFamily="18" charset="0"/>
              </a:rPr>
              <a:t>Dezvolt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unui </a:t>
            </a: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cadru de informare, formare, dialog și prezentare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a produselor tradiționale locale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Asigurarea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spatiu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permanent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producatorii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traditionali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judetul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Sibiu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afara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acestuia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Acordarea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sprijin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consiliere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vederea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vanzarii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produselor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, obținerii calității de producător tradițional autorizat și constituirii lor în asociații reprezentative pentru toate zonele județului Sibiu, cu o identitate culturală bine definită.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Informarea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educarea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populatiei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responsabil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alimentatie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sanatoasa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Consumul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local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conduce la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pastrarea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resurselor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financiare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comunitate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si poate contribui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i="1" dirty="0" smtClean="0">
                <a:latin typeface="Times New Roman" pitchFamily="18" charset="0"/>
                <a:cs typeface="Times New Roman" pitchFamily="18" charset="0"/>
              </a:rPr>
              <a:t>prevenirea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poluarii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cu gaze de carbon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pic>
        <p:nvPicPr>
          <p:cNvPr id="4" name="Content Placeholder 3" descr="log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457199"/>
            <a:ext cx="1295400" cy="838201"/>
          </a:xfrm>
        </p:spPr>
      </p:pic>
      <p:pic>
        <p:nvPicPr>
          <p:cNvPr id="5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2954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SCOPUL PROIECTULUI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Crearea unui centru de coordonare a iniţiativelor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de valorificare a produselor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 meşteşugurilor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radiţionale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 a culturii gastronomice din jude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o-RO" sz="2400" i="1" dirty="0" smtClean="0">
                <a:latin typeface="Times New Roman" pitchFamily="18" charset="0"/>
                <a:cs typeface="Times New Roman" pitchFamily="18" charset="0"/>
              </a:rPr>
              <a:t>Vor fi sprijinite orice iniţiative care servesc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scopului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o-RO" sz="2400" i="1" dirty="0" smtClean="0">
                <a:latin typeface="Times New Roman" pitchFamily="18" charset="0"/>
                <a:cs typeface="Times New Roman" pitchFamily="18" charset="0"/>
              </a:rPr>
              <a:t>acestui proiect, urmărindu-se o cât mai bună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400" i="1" dirty="0" smtClean="0">
                <a:latin typeface="Times New Roman" pitchFamily="18" charset="0"/>
                <a:cs typeface="Times New Roman" pitchFamily="18" charset="0"/>
              </a:rPr>
              <a:t>concertare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o-RO" sz="2400" i="1" dirty="0" smtClean="0">
                <a:latin typeface="Times New Roman" pitchFamily="18" charset="0"/>
                <a:cs typeface="Times New Roman" pitchFamily="18" charset="0"/>
              </a:rPr>
              <a:t>a acestora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intr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-un “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spatiu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comun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” al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muncii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echipa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al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comunicarii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utilizarii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eficiente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resurselor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		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atrase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existente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comunitate</a:t>
            </a:r>
            <a:r>
              <a:rPr lang="ro-RO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2954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OBIECTIVE: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o-RO" sz="2200" b="1" spc="100" dirty="0" smtClean="0">
                <a:latin typeface="Times New Roman" pitchFamily="18" charset="0"/>
                <a:cs typeface="Times New Roman" pitchFamily="18" charset="0"/>
              </a:rPr>
              <a:t>Crearea si animarea </a:t>
            </a: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unui spaţiu destinat micilor producători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de produse tradiţionale si/sau 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200" spc="1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cologice din judeţ, în 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Dumbrava Sibiului;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o-RO" sz="2200" b="1" spc="100" dirty="0" smtClean="0">
                <a:latin typeface="Times New Roman" pitchFamily="18" charset="0"/>
                <a:cs typeface="Times New Roman" pitchFamily="18" charset="0"/>
              </a:rPr>
              <a:t>Realizarea </a:t>
            </a: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de cercetări 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etnografice privind cultura 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200" spc="100" dirty="0" smtClean="0">
                <a:latin typeface="Times New Roman" pitchFamily="18" charset="0"/>
                <a:cs typeface="Times New Roman" pitchFamily="18" charset="0"/>
              </a:rPr>
              <a:t>gastronomică locală;</a:t>
            </a: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sz="2200" spc="1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			“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Targu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’ de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tara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” din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Muzeul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aer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liber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Dumbrava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Sibiului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, cu 					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ocazia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deschiderii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spc="100" dirty="0" err="1" smtClean="0">
                <a:latin typeface="Times New Roman" pitchFamily="18" charset="0"/>
                <a:cs typeface="Times New Roman" pitchFamily="18" charset="0"/>
              </a:rPr>
              <a:t>oficiale</a:t>
            </a:r>
            <a:r>
              <a:rPr lang="en-US" sz="1000" spc="100" dirty="0" smtClean="0">
                <a:latin typeface="Times New Roman" pitchFamily="18" charset="0"/>
                <a:cs typeface="Times New Roman" pitchFamily="18" charset="0"/>
              </a:rPr>
              <a:t> din data de 8 sept.2012</a:t>
            </a:r>
          </a:p>
          <a:p>
            <a:r>
              <a:rPr lang="ro-RO" sz="2000" b="1" spc="100" dirty="0" smtClean="0">
                <a:latin typeface="Times New Roman" pitchFamily="18" charset="0"/>
                <a:cs typeface="Times New Roman" pitchFamily="18" charset="0"/>
              </a:rPr>
              <a:t>Realizarea </a:t>
            </a: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de broşuri informative - turistice si de specialitate.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en-US" sz="2200" spc="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295400" cy="838201"/>
          </a:xfrm>
          <a:prstGeom prst="rect">
            <a:avLst/>
          </a:prstGeom>
        </p:spPr>
      </p:pic>
      <p:pic>
        <p:nvPicPr>
          <p:cNvPr id="8194" name="Picture 2" descr="http://traditiisibiu.ro/amenajare_targ/etapa_finala/DSC_00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174966"/>
            <a:ext cx="4191000" cy="2778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OBIECTIVE: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o-RO" sz="2000" b="1" spc="100" dirty="0" smtClean="0">
                <a:latin typeface="Times New Roman" pitchFamily="18" charset="0"/>
                <a:cs typeface="Times New Roman" pitchFamily="18" charset="0"/>
              </a:rPr>
              <a:t>Promovarea</a:t>
            </a: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 educaţiei permanente privind consumul responsabil,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cu prioritate consumul local, prin 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seminarii si ateliere de dezbatere;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o-RO" sz="2000" b="1" spc="100" dirty="0" smtClean="0"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 de schimburi de 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experienţă între producătorii din 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judeţul Sibiu si cei din ţară si din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o-RO" sz="2000" spc="100" dirty="0" smtClean="0">
                <a:latin typeface="Times New Roman" pitchFamily="18" charset="0"/>
                <a:cs typeface="Times New Roman" pitchFamily="18" charset="0"/>
              </a:rPr>
              <a:t> alte ţări europene;</a:t>
            </a:r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8"/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Vizita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schimb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experienta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Polonia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(2012)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intre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producatori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traditionali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romani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francezi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1200" spc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spc="100" dirty="0" err="1" smtClean="0">
                <a:latin typeface="Times New Roman" pitchFamily="18" charset="0"/>
                <a:cs typeface="Times New Roman" pitchFamily="18" charset="0"/>
              </a:rPr>
              <a:t>polonezi</a:t>
            </a:r>
            <a:endParaRPr lang="en-US" sz="1200" spc="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000" spc="1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295400" cy="838201"/>
          </a:xfrm>
          <a:prstGeom prst="rect">
            <a:avLst/>
          </a:prstGeom>
        </p:spPr>
      </p:pic>
      <p:pic>
        <p:nvPicPr>
          <p:cNvPr id="7" name="Picture 6" descr="http://www.apivs.ro/agricultura/2012/adevia_polonia_mai/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286000"/>
            <a:ext cx="381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ACEST PROIECT SE ADRESEAZĂ: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Producătorilor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locali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oricăror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persoane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structuri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doresc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iniţieze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activitate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producţie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procesare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comerţ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produse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tradiţionale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Publicului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larg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consumatorilor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 general;</a:t>
            </a:r>
          </a:p>
          <a:p>
            <a:pPr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Organizatorilor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actiuni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o-RO" sz="2000" i="1" dirty="0" smtClean="0">
                <a:latin typeface="Times New Roman" pitchFamily="18" charset="0"/>
                <a:cs typeface="Times New Roman" pitchFamily="18" charset="0"/>
              </a:rPr>
              <a:t>care servesc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scopului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000" i="1" dirty="0" smtClean="0">
                <a:latin typeface="Times New Roman" pitchFamily="18" charset="0"/>
                <a:cs typeface="Times New Roman" pitchFamily="18" charset="0"/>
              </a:rPr>
              <a:t>acestui proiect.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447800" cy="838201"/>
          </a:xfrm>
          <a:prstGeom prst="rect">
            <a:avLst/>
          </a:prstGeom>
        </p:spPr>
      </p:pic>
      <p:pic>
        <p:nvPicPr>
          <p:cNvPr id="6146" name="Picture 2" descr="http://traditiisibiu.ro/amenajare_targ/etapa_finala/DSC_00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13712">
            <a:off x="5134616" y="3269767"/>
            <a:ext cx="3567605" cy="2364813"/>
          </a:xfrm>
          <a:prstGeom prst="rect">
            <a:avLst/>
          </a:prstGeom>
          <a:noFill/>
        </p:spPr>
      </p:pic>
      <p:pic>
        <p:nvPicPr>
          <p:cNvPr id="7" name="Picture 6" descr="http://traditiisibiu.ro/amenajare_targ/etapa_finala/DSC_007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56427">
            <a:off x="756118" y="3798387"/>
            <a:ext cx="3516964" cy="223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ACTIVITATILE PROIECTULUI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vi-VN" sz="1800" b="1" dirty="0" smtClean="0">
                <a:latin typeface="+mj-lt"/>
              </a:rPr>
              <a:t>Activități de cercetare etnografică și turistică</a:t>
            </a:r>
            <a:r>
              <a:rPr lang="en-US" sz="1800" b="1" dirty="0" smtClean="0">
                <a:latin typeface="+mj-lt"/>
              </a:rPr>
              <a:t>;</a:t>
            </a:r>
          </a:p>
          <a:p>
            <a:pPr lvl="1"/>
            <a:r>
              <a:rPr lang="vi-VN" sz="1800" dirty="0" smtClean="0">
                <a:latin typeface="+mj-lt"/>
              </a:rPr>
              <a:t>Cercetare etnografică cu privire la produsele tradiționale alimentare emblematice pentru </a:t>
            </a:r>
          </a:p>
          <a:p>
            <a:pPr lvl="1" algn="just">
              <a:buNone/>
            </a:pPr>
            <a:r>
              <a:rPr lang="vi-VN" sz="1800" dirty="0" smtClean="0">
                <a:latin typeface="+mj-lt"/>
              </a:rPr>
              <a:t>fiecare localitate și cu privire la specificul alimentației la începutul secolului </a:t>
            </a:r>
            <a:r>
              <a:rPr lang="en-US" sz="1800" dirty="0" smtClean="0">
                <a:latin typeface="+mj-lt"/>
              </a:rPr>
              <a:t>XX</a:t>
            </a:r>
            <a:r>
              <a:rPr lang="vi-VN" sz="1800" dirty="0" smtClean="0">
                <a:latin typeface="+mj-lt"/>
              </a:rPr>
              <a:t> şi în prezent,</a:t>
            </a:r>
            <a:endParaRPr lang="en-US" sz="1800" dirty="0" smtClean="0">
              <a:latin typeface="+mj-lt"/>
            </a:endParaRPr>
          </a:p>
          <a:p>
            <a:pPr lvl="1"/>
            <a:r>
              <a:rPr lang="vi-VN" sz="1800" dirty="0" smtClean="0">
                <a:latin typeface="+mj-lt"/>
              </a:rPr>
              <a:t>Realizarea unor trasee turistice care să includa vizite la producătorii tradiționali care pot </a:t>
            </a:r>
          </a:p>
          <a:p>
            <a:pPr lvl="1">
              <a:buNone/>
            </a:pPr>
            <a:r>
              <a:rPr lang="vi-VN" sz="1800" dirty="0" smtClean="0">
                <a:latin typeface="+mj-lt"/>
              </a:rPr>
              <a:t>face demonstrații practice de preparare a produselor tradiționale</a:t>
            </a:r>
            <a:r>
              <a:rPr lang="en-US" sz="1800" dirty="0" smtClean="0">
                <a:latin typeface="+mj-lt"/>
              </a:rPr>
              <a:t>;</a:t>
            </a:r>
          </a:p>
          <a:p>
            <a:pPr lvl="1">
              <a:buFontTx/>
              <a:buChar char="-"/>
            </a:pPr>
            <a:r>
              <a:rPr lang="vi-VN" sz="1800" dirty="0" smtClean="0">
                <a:latin typeface="+mj-lt"/>
              </a:rPr>
              <a:t>Organizarea de întâlniri între producători şi profesioniştii din turism</a:t>
            </a:r>
            <a:r>
              <a:rPr lang="en-US" sz="1800" dirty="0" smtClean="0">
                <a:latin typeface="+mj-lt"/>
              </a:rPr>
              <a:t>;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Activitati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dentificare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a producătorilor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None/>
            </a:pPr>
            <a:r>
              <a:rPr lang="en-US" sz="1800" dirty="0" smtClean="0">
                <a:latin typeface="+mj-lt"/>
              </a:rPr>
              <a:t>	- </a:t>
            </a:r>
            <a:r>
              <a:rPr lang="vi-VN" sz="1800" dirty="0" smtClean="0">
                <a:latin typeface="+mj-lt"/>
              </a:rPr>
              <a:t>Crearea unei baze de date a producătorilor înregistrați și neînregistrați (cu și fără</a:t>
            </a:r>
            <a:r>
              <a:rPr lang="en-US" sz="1800" dirty="0" smtClean="0">
                <a:latin typeface="+mj-lt"/>
              </a:rPr>
              <a:t> a</a:t>
            </a:r>
            <a:r>
              <a:rPr lang="vi-VN" sz="1800" dirty="0" smtClean="0">
                <a:latin typeface="+mj-lt"/>
              </a:rPr>
              <a:t>utorizație)</a:t>
            </a:r>
            <a:r>
              <a:rPr lang="en-US" sz="1800" dirty="0" smtClean="0">
                <a:latin typeface="+mj-lt"/>
              </a:rPr>
              <a:t>;</a:t>
            </a:r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4478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ACTIVITATILE PROIECTULUI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Activitati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de v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alorificare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a informațiilor obținute în urma cercetărilor prin întrebuințarea lor în materiale promotionale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ghiduri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informative,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diseminarea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acestora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it-IT" sz="1800" b="1" dirty="0" smtClean="0">
                <a:latin typeface="Times New Roman" pitchFamily="18" charset="0"/>
                <a:cs typeface="Times New Roman" pitchFamily="18" charset="0"/>
              </a:rPr>
              <a:t>Primele  3 ghiduri  informative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au fost deja elaborate si tiparite (responsabilitatea APIVS in colaborare cu DADR)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, si anume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ghiduri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800" b="1" dirty="0" smtClean="0">
                <a:latin typeface="Times New Roman" pitchFamily="18" charset="0"/>
                <a:cs typeface="Times New Roman" pitchFamily="18" charset="0"/>
              </a:rPr>
              <a:t>informative privind terminologia, legislatia si procedurile de atestare a produselor traditionale si ecologice si ghidul privind protejarea la nivel national si european a denumirilor produselor traditionale locale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Ele 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sunt si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vor fi dis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tribuite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de catre APIVS 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partenerilor proiectului,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producatori 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lor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si potentiali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producatori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 din judet , actorilor publici si privati interesati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si  persoane</a:t>
            </a:r>
            <a:r>
              <a:rPr lang="ro-RO" sz="1800" dirty="0" smtClean="0">
                <a:latin typeface="Times New Roman" pitchFamily="18" charset="0"/>
                <a:cs typeface="Times New Roman" pitchFamily="18" charset="0"/>
              </a:rPr>
              <a:t>lor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 interesate.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4478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ACTIVITATILE PROIECTULUI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vi-VN" sz="1800" b="1" dirty="0" smtClean="0">
                <a:latin typeface="+mj-lt"/>
              </a:rPr>
              <a:t>Activități de reconstituire a unui târg de țară</a:t>
            </a:r>
            <a:r>
              <a:rPr lang="en-US" sz="1800" b="1" dirty="0" smtClean="0">
                <a:latin typeface="+mj-lt"/>
              </a:rPr>
              <a:t>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Muzeul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aer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liber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Dumbrava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Sibiu</a:t>
            </a:r>
            <a:r>
              <a:rPr lang="vi-VN" sz="1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800" b="1" dirty="0" smtClean="0">
                <a:latin typeface="+mj-lt"/>
              </a:rPr>
              <a:t> animație culturală, activități de formare,</a:t>
            </a:r>
            <a:r>
              <a:rPr lang="en-US" sz="1800" b="1" dirty="0" smtClean="0">
                <a:latin typeface="+mj-lt"/>
              </a:rPr>
              <a:t> </a:t>
            </a:r>
            <a:r>
              <a:rPr lang="vi-VN" sz="1800" b="1" dirty="0" smtClean="0">
                <a:latin typeface="+mj-lt"/>
              </a:rPr>
              <a:t>pedagogie muzeală, informare și consiliere</a:t>
            </a:r>
            <a:r>
              <a:rPr lang="en-US" sz="1800" b="1" dirty="0" smtClean="0">
                <a:latin typeface="+mj-lt"/>
              </a:rPr>
              <a:t>;</a:t>
            </a:r>
          </a:p>
          <a:p>
            <a:pPr lvl="1"/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Au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fost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construite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puse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dispozitie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a 8 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pavilioane care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deservesc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 16 producatori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spaţiu funcţional de preparare </a:t>
            </a:r>
            <a:r>
              <a:rPr lang="ro-RO" sz="1700" dirty="0" smtClean="0">
                <a:latin typeface="Times New Roman" pitchFamily="18" charset="0"/>
                <a:cs typeface="Times New Roman" pitchFamily="18" charset="0"/>
              </a:rPr>
              <a:t>si servire 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a hranei</a:t>
            </a:r>
            <a:r>
              <a:rPr lang="ro-RO" sz="17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unde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se vor desfăşura demonstraţii practice de gătit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vi-VN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7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targuri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bucate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traditionale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/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Organizarea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acest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spatiu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tabere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tematica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gastronomiei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populare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1"/>
            <a:r>
              <a:rPr lang="ro-RO" sz="1700" dirty="0" smtClean="0">
                <a:latin typeface="+mj-lt"/>
              </a:rPr>
              <a:t>Animatii si a</a:t>
            </a:r>
            <a:r>
              <a:rPr lang="vi-VN" sz="1700" dirty="0" smtClean="0">
                <a:latin typeface="+mj-lt"/>
              </a:rPr>
              <a:t>ctivități interactive cu publicul vizitator </a:t>
            </a:r>
            <a:r>
              <a:rPr lang="en-US" sz="1700" dirty="0" smtClean="0">
                <a:latin typeface="+mj-lt"/>
              </a:rPr>
              <a:t>;</a:t>
            </a:r>
            <a:endParaRPr lang="vi-VN" sz="1700" dirty="0" smtClean="0">
              <a:latin typeface="+mj-lt"/>
            </a:endParaRPr>
          </a:p>
          <a:p>
            <a:pPr lvl="1"/>
            <a:r>
              <a:rPr lang="vi-VN" sz="1700" dirty="0" smtClean="0">
                <a:latin typeface="+mj-lt"/>
              </a:rPr>
              <a:t>Organizarea unor ediții tematice</a:t>
            </a:r>
            <a:r>
              <a:rPr lang="en-US" sz="1700" dirty="0" smtClean="0">
                <a:latin typeface="+mj-lt"/>
              </a:rPr>
              <a:t>.</a:t>
            </a:r>
          </a:p>
          <a:p>
            <a:pPr lvl="1"/>
            <a:r>
              <a:rPr lang="en-US" sz="1700" b="1" dirty="0" smtClean="0">
                <a:latin typeface="+mj-lt"/>
              </a:rPr>
              <a:t>“</a:t>
            </a:r>
            <a:r>
              <a:rPr lang="en-US" sz="1700" b="1" dirty="0" err="1" smtClean="0">
                <a:latin typeface="+mj-lt"/>
              </a:rPr>
              <a:t>Targu</a:t>
            </a:r>
            <a:r>
              <a:rPr lang="en-US" sz="1700" b="1" dirty="0" smtClean="0">
                <a:latin typeface="+mj-lt"/>
              </a:rPr>
              <a:t>’ de </a:t>
            </a:r>
            <a:r>
              <a:rPr lang="en-US" sz="1700" b="1" dirty="0" err="1" smtClean="0">
                <a:latin typeface="+mj-lt"/>
              </a:rPr>
              <a:t>tara</a:t>
            </a:r>
            <a:r>
              <a:rPr lang="en-US" sz="1700" b="1" dirty="0" smtClean="0">
                <a:latin typeface="+mj-lt"/>
              </a:rPr>
              <a:t>” din </a:t>
            </a:r>
            <a:r>
              <a:rPr lang="en-US" sz="1700" b="1" dirty="0" err="1" smtClean="0">
                <a:latin typeface="+mj-lt"/>
              </a:rPr>
              <a:t>Muzeul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Satului</a:t>
            </a:r>
            <a:r>
              <a:rPr lang="en-US" sz="1700" b="1" dirty="0" smtClean="0">
                <a:latin typeface="+mj-lt"/>
              </a:rPr>
              <a:t> s-a </a:t>
            </a:r>
            <a:r>
              <a:rPr lang="en-US" sz="1700" b="1" dirty="0" err="1" smtClean="0">
                <a:latin typeface="+mj-lt"/>
              </a:rPr>
              <a:t>deschis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incepand</a:t>
            </a:r>
            <a:r>
              <a:rPr lang="en-US" sz="1700" b="1" dirty="0" smtClean="0">
                <a:latin typeface="+mj-lt"/>
              </a:rPr>
              <a:t> cu data de 08.09.2012 </a:t>
            </a:r>
            <a:r>
              <a:rPr lang="en-US" sz="1700" b="1" dirty="0" err="1" smtClean="0">
                <a:latin typeface="+mj-lt"/>
              </a:rPr>
              <a:t>si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este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deschis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vizitatorilor</a:t>
            </a:r>
            <a:r>
              <a:rPr lang="en-US" sz="1700" b="1" dirty="0" smtClean="0">
                <a:latin typeface="+mj-lt"/>
              </a:rPr>
              <a:t> in </a:t>
            </a:r>
            <a:r>
              <a:rPr lang="en-US" sz="1700" b="1" dirty="0" err="1" smtClean="0">
                <a:latin typeface="+mj-lt"/>
              </a:rPr>
              <a:t>toate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weekendurile</a:t>
            </a:r>
            <a:r>
              <a:rPr lang="en-US" sz="1700" b="1" dirty="0" smtClean="0">
                <a:latin typeface="+mj-lt"/>
              </a:rPr>
              <a:t>, </a:t>
            </a:r>
            <a:r>
              <a:rPr lang="en-US" sz="1700" b="1" dirty="0" err="1" smtClean="0">
                <a:latin typeface="+mj-lt"/>
              </a:rPr>
              <a:t>exceptand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perioada</a:t>
            </a:r>
            <a:r>
              <a:rPr lang="en-US" sz="1700" b="1" dirty="0" smtClean="0">
                <a:latin typeface="+mj-lt"/>
              </a:rPr>
              <a:t> </a:t>
            </a:r>
            <a:r>
              <a:rPr lang="en-US" sz="1700" b="1" dirty="0" err="1" smtClean="0">
                <a:latin typeface="+mj-lt"/>
              </a:rPr>
              <a:t>rece</a:t>
            </a:r>
            <a:r>
              <a:rPr lang="en-US" sz="1700" b="1" dirty="0" smtClean="0">
                <a:latin typeface="+mj-lt"/>
              </a:rPr>
              <a:t> a </a:t>
            </a:r>
            <a:r>
              <a:rPr lang="en-US" sz="1700" b="1" dirty="0" err="1" smtClean="0">
                <a:latin typeface="+mj-lt"/>
              </a:rPr>
              <a:t>anului</a:t>
            </a:r>
            <a:r>
              <a:rPr lang="en-US" sz="1700" b="1" dirty="0" smtClean="0">
                <a:latin typeface="+mj-lt"/>
              </a:rPr>
              <a:t>.</a:t>
            </a:r>
          </a:p>
          <a:p>
            <a:r>
              <a:rPr lang="vi-VN" sz="1800" b="1" dirty="0" smtClean="0">
                <a:latin typeface="+mj-lt"/>
              </a:rPr>
              <a:t>Activități de promovare a târgului şi în mod special a produselor şi producătorilor de produse locale nonindustriale. </a:t>
            </a:r>
            <a:endParaRPr lang="en-US" sz="1800" b="1" dirty="0" smtClean="0">
              <a:latin typeface="+mj-lt"/>
            </a:endParaRPr>
          </a:p>
          <a:p>
            <a:pPr>
              <a:buNone/>
            </a:pPr>
            <a:endParaRPr lang="en-US" sz="1800" dirty="0" smtClean="0">
              <a:latin typeface="+mj-lt"/>
            </a:endParaRPr>
          </a:p>
          <a:p>
            <a:pPr algn="ctr">
              <a:buNone/>
            </a:pPr>
            <a:r>
              <a:rPr lang="vi-VN" sz="1800" dirty="0" smtClean="0">
                <a:latin typeface="+mj-lt"/>
              </a:rPr>
              <a:t>Asociația de prietenie Ille et Vilaine-Sibiu va derula activități din proiect și din</a:t>
            </a:r>
          </a:p>
          <a:p>
            <a:pPr algn="ctr">
              <a:buNone/>
            </a:pPr>
            <a:r>
              <a:rPr lang="vi-VN" sz="1800" dirty="0" smtClean="0">
                <a:latin typeface="+mj-lt"/>
              </a:rPr>
              <a:t>perspectiva unei medieri a relațiilor de cooperare </a:t>
            </a:r>
            <a:r>
              <a:rPr lang="en-US" sz="1800" dirty="0" err="1" smtClean="0">
                <a:latin typeface="+mj-lt"/>
              </a:rPr>
              <a:t>descentralizat</a:t>
            </a:r>
            <a:r>
              <a:rPr lang="ro-RO" sz="1800" dirty="0" smtClean="0">
                <a:latin typeface="+mj-lt"/>
              </a:rPr>
              <a:t>ă</a:t>
            </a:r>
            <a:r>
              <a:rPr lang="en-US" sz="1800" dirty="0" smtClean="0">
                <a:latin typeface="+mj-lt"/>
              </a:rPr>
              <a:t>, </a:t>
            </a:r>
            <a:r>
              <a:rPr lang="vi-VN" sz="1800" dirty="0" smtClean="0">
                <a:latin typeface="+mj-lt"/>
              </a:rPr>
              <a:t>regional</a:t>
            </a:r>
            <a:r>
              <a:rPr lang="ro-RO" sz="1800" dirty="0" smtClean="0">
                <a:latin typeface="+mj-lt"/>
              </a:rPr>
              <a:t>ă</a:t>
            </a:r>
            <a:r>
              <a:rPr lang="vi-VN" sz="1800" dirty="0" smtClean="0">
                <a:latin typeface="+mj-lt"/>
              </a:rPr>
              <a:t> și europe</a:t>
            </a:r>
            <a:r>
              <a:rPr lang="ro-RO" sz="1800" dirty="0" smtClean="0">
                <a:latin typeface="+mj-lt"/>
              </a:rPr>
              <a:t>ană</a:t>
            </a:r>
            <a:r>
              <a:rPr lang="vi-VN" sz="1800" dirty="0" smtClean="0">
                <a:latin typeface="+mj-lt"/>
              </a:rPr>
              <a:t> în</a:t>
            </a:r>
            <a:endParaRPr lang="en-US" sz="1800" dirty="0" smtClean="0">
              <a:latin typeface="+mj-lt"/>
            </a:endParaRPr>
          </a:p>
          <a:p>
            <a:pPr algn="ctr">
              <a:buNone/>
            </a:pPr>
            <a:r>
              <a:rPr lang="en-US" sz="1800" dirty="0" smtClean="0">
                <a:latin typeface="+mj-lt"/>
              </a:rPr>
              <a:t>b</a:t>
            </a:r>
            <a:r>
              <a:rPr lang="vi-VN" sz="1800" dirty="0" smtClean="0">
                <a:latin typeface="+mj-lt"/>
              </a:rPr>
              <a:t>eneficiul comunității locale. </a:t>
            </a:r>
            <a:endParaRPr lang="en-US" sz="1800" i="1" dirty="0" smtClean="0">
              <a:latin typeface="+mj-lt"/>
              <a:cs typeface="Times New Roman" pitchFamily="18" charset="0"/>
            </a:endParaRPr>
          </a:p>
          <a:p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14478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    AMPLASAREA TARGULUI DE TARA</a:t>
            </a:r>
            <a:br>
              <a:rPr lang="en-US" sz="2400" b="1" dirty="0" smtClean="0"/>
            </a:br>
            <a:r>
              <a:rPr lang="en-US" sz="2400" b="1" dirty="0" smtClean="0"/>
              <a:t>      MUZEUL IN AER LIBER DUMBRAVA SIBIULUI</a:t>
            </a:r>
            <a:endParaRPr lang="en-US" sz="2400" b="1" dirty="0"/>
          </a:p>
        </p:txBody>
      </p:sp>
      <p:pic>
        <p:nvPicPr>
          <p:cNvPr id="4" name="Content Placeholder 3" descr="http://traditiisibiu.ro/muzeu/harta%20cu%20TARGU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8001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3" descr="log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81000"/>
            <a:ext cx="1447800" cy="8382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   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Deschidere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latin typeface="Times New Roman" pitchFamily="18" charset="0"/>
                <a:cs typeface="Times New Roman" pitchFamily="18" charset="0"/>
              </a:rPr>
              <a:t>oficial</a:t>
            </a:r>
            <a:r>
              <a:rPr lang="ro-RO" sz="1800" b="1" dirty="0" smtClean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“T</a:t>
            </a:r>
            <a:r>
              <a:rPr lang="ro-RO" sz="1800" b="1" dirty="0" smtClean="0">
                <a:latin typeface="Times New Roman" pitchFamily="18" charset="0"/>
                <a:cs typeface="Times New Roman" pitchFamily="18" charset="0"/>
              </a:rPr>
              <a:t>ârg de ţară”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1800" b="1" dirty="0" smtClean="0">
                <a:latin typeface="Times New Roman" pitchFamily="18" charset="0"/>
                <a:cs typeface="Times New Roman" pitchFamily="18" charset="0"/>
              </a:rPr>
              <a:t>: 8 septembrie 2012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ttp://traditiisibiu.ro/amenajare_targ/etapa%205/DSC_00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"/>
            <a:ext cx="152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4" descr="http://traditiisibiu.ro/amenajare_targ/etapa_finala/DSC_0118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1023290">
            <a:off x="741335" y="1446757"/>
            <a:ext cx="2879640" cy="183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traditiisibiu.ro/amenajare_targ/etapa_finala/DSC_008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83100">
            <a:off x="2226467" y="2749726"/>
            <a:ext cx="2596285" cy="2141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raditiisibiu.ro/amenajare_targ/etapa_finala/DSC_019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08977">
            <a:off x="5072251" y="1405513"/>
            <a:ext cx="3056234" cy="225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traditiisibiu.ro/amenajare_targ/etapa_finala/DSC_02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50838">
            <a:off x="5113844" y="3618196"/>
            <a:ext cx="3009900" cy="1995134"/>
          </a:xfrm>
          <a:prstGeom prst="rect">
            <a:avLst/>
          </a:prstGeom>
          <a:noFill/>
        </p:spPr>
      </p:pic>
      <p:pic>
        <p:nvPicPr>
          <p:cNvPr id="9" name="Picture 8" descr="http://traditiisibiu.ro/amenajare_targ/etapa_finala/DSC_022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409203">
            <a:off x="1981200" y="4953000"/>
            <a:ext cx="2712193" cy="1610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smtClean="0">
                <a:solidFill>
                  <a:srgbClr val="000000"/>
                </a:solidFill>
                <a:latin typeface="Calibri" pitchFamily="34" charset="0"/>
              </a:rPr>
              <a:t>Știați că?</a:t>
            </a:r>
            <a:br>
              <a:rPr lang="ro-RO" sz="2800" b="1" dirty="0" smtClean="0">
                <a:solidFill>
                  <a:srgbClr val="000000"/>
                </a:solidFill>
                <a:latin typeface="Calibri" pitchFamily="34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indent="-339725" algn="just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o-RO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 cetățean are nevoie în medie de 2.3 hectare pentru a produce cantitățile necesare consumului (cantitate mai mare cu 40% decât ne permitem în mod sustentabil);</a:t>
            </a:r>
          </a:p>
          <a:p>
            <a:pPr indent="-339725" algn="just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o-RO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clasificarea în funcție de zone geografice arată că europenii au nevoie de 4.6 hectare, nord-americanii  de 57.5 hectare și cineva din Bangladesh  de 1.53 hectare.;</a:t>
            </a:r>
          </a:p>
          <a:p>
            <a:pPr indent="-339725" algn="just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o-RO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20% dintre cei mai bogați oameni ai planetei consumă 75% din resursele naturale;</a:t>
            </a:r>
          </a:p>
          <a:p>
            <a:pPr indent="-339725" algn="just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o-RO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educație elementară 6 miliarde de dolari VS cosmetice 8 miliarde de dolari (în SUA)- </a:t>
            </a:r>
          </a:p>
          <a:p>
            <a:pPr indent="-339725" algn="just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ro-RO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apă potabilă și canalizare 9 miliarde de dolari VS înghețată 11 miliarde (în Europa)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-339725" algn="just"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						</a:t>
            </a:r>
            <a:r>
              <a:rPr lang="en-US" sz="2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Text </a:t>
            </a:r>
            <a:r>
              <a:rPr lang="en-US" sz="23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preluat</a:t>
            </a:r>
            <a:r>
              <a:rPr lang="en-US" sz="2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ASOCIATIA CRIES TIMISOARA</a:t>
            </a:r>
          </a:p>
          <a:p>
            <a:pPr indent="-339725" algn="just"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					</a:t>
            </a:r>
            <a:endParaRPr lang="ro-RO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Content Placeholder 3" descr="log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457199"/>
            <a:ext cx="1295400" cy="838201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CE NE IMPIEDICA SA CONSUMAM 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RESPONSABIL</a:t>
            </a:r>
            <a:r>
              <a:rPr lang="ro-RO" sz="2400" b="1" dirty="0" smtClean="0">
                <a:latin typeface="Times New Roman" pitchFamily="18" charset="0"/>
                <a:cs typeface="Times New Roman" pitchFamily="18" charset="0"/>
              </a:rPr>
              <a:t> SI LOCAL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informatii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educatie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prevenirea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irosirii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resurselor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din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reduse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Consumerismul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promovat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“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Noi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cream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nevoia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consumi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!”</a:t>
            </a:r>
          </a:p>
          <a:p>
            <a:pPr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unor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politici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guvernamentale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incuraja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spirjini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agricultura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locala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consumul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local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responsabil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precum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politicilor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eficientizare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resurselor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Preferinta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de a face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cumparaturi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din moll-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asociata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trendul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socializarea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transparen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trasabilit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ăț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produselor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la care are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acces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consumatorul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Presiunea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’ pus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‘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mediatorii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ntre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produc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consum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cenzura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gamei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produse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dispozi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n magazine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chiar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accesul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dificil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unele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produse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(de ex. fair trade);</a:t>
            </a:r>
          </a:p>
          <a:p>
            <a:pPr>
              <a:defRPr/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Nivelul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financiar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al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consumatorului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construc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preturilor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catre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producatori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experie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nță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cooperare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asociere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mediul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ostil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acestora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defRPr/>
            </a:pP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Lipsa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suport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implicare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actorilor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cu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sistemic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guverne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insti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tuț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ii cu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rol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reglementare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dirty="0" smtClean="0"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certificare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etc)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 descr="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1" y="457199"/>
            <a:ext cx="1295400" cy="8382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1173</Words>
  <Application>Microsoft Office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COOPERAREA DESCENTRALIZATA  FRANCO-ROMANA  ILLE ET VILAINE - SIBIU</vt:lpstr>
      <vt:lpstr>MESAJUL PROIECTULUI</vt:lpstr>
      <vt:lpstr>SPRIJIN FINANCIAR ACORDAT DE:</vt:lpstr>
      <vt:lpstr>        MEMBRII GRUPULUI DE COORDONARE            AL PROIECTULUI: </vt:lpstr>
      <vt:lpstr>          NECESITATEA IMPLEMENTARII  ACESTUI PROIECT</vt:lpstr>
      <vt:lpstr>SCOPUL PROIECTULUI</vt:lpstr>
      <vt:lpstr>OBIECTIVE:</vt:lpstr>
      <vt:lpstr>OBIECTIVE:</vt:lpstr>
      <vt:lpstr> ACEST PROIECT SE ADRESEAZĂ: </vt:lpstr>
      <vt:lpstr>ACTIVITATILE PROIECTULUI</vt:lpstr>
      <vt:lpstr>ACTIVITATILE PROIECTULUI</vt:lpstr>
      <vt:lpstr>ACTIVITATILE PROIECTULUI</vt:lpstr>
      <vt:lpstr>    AMPLASAREA TARGULUI DE TARA       MUZEUL IN AER LIBER DUMBRAVA SIBIULUI</vt:lpstr>
      <vt:lpstr>        Deschidere oficială “Târg de ţară” : 8 septembrie 2012</vt:lpstr>
      <vt:lpstr>Știați că? </vt:lpstr>
      <vt:lpstr>CE NE IMPIEDICA SA CONSUMAM  RESPONSABIL SI LOCAL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COOPERARE DESCENTRALIZATA  FRANCO-ROMANA  ILLE ET VILAINE - SIBIU</dc:title>
  <dc:creator/>
  <cp:lastModifiedBy>User</cp:lastModifiedBy>
  <cp:revision>150</cp:revision>
  <dcterms:created xsi:type="dcterms:W3CDTF">2006-08-16T00:00:00Z</dcterms:created>
  <dcterms:modified xsi:type="dcterms:W3CDTF">2012-10-01T09:08:59Z</dcterms:modified>
</cp:coreProperties>
</file>